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png" ContentType="image/png"/>
  <Override PartName="/ppt/media/image2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914400" y="1447920"/>
            <a:ext cx="7772040" cy="4571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7772040" cy="4571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3792600" cy="4571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897080" y="1447920"/>
            <a:ext cx="3792600" cy="4571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ubTitle"/>
          </p:nvPr>
        </p:nvSpPr>
        <p:spPr>
          <a:xfrm>
            <a:off x="914400" y="274680"/>
            <a:ext cx="77720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914400" y="383616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897080" y="1447920"/>
            <a:ext cx="3792600" cy="4571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3792600" cy="4571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897080" y="144792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897080" y="383616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897080" y="144792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914400" y="3836160"/>
            <a:ext cx="777204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777204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914400" y="3836160"/>
            <a:ext cx="777204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897080" y="144792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4897080" y="383616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914400" y="383616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250236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3542400" y="1447920"/>
            <a:ext cx="250236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6170040" y="1447920"/>
            <a:ext cx="250236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170040" y="3836160"/>
            <a:ext cx="250236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body"/>
          </p:nvPr>
        </p:nvSpPr>
        <p:spPr>
          <a:xfrm>
            <a:off x="3542400" y="3836160"/>
            <a:ext cx="250236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47" name="PlaceHolder 7"/>
          <p:cNvSpPr>
            <a:spLocks noGrp="1"/>
          </p:cNvSpPr>
          <p:nvPr>
            <p:ph type="body"/>
          </p:nvPr>
        </p:nvSpPr>
        <p:spPr>
          <a:xfrm>
            <a:off x="914400" y="3836160"/>
            <a:ext cx="250236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subTitle"/>
          </p:nvPr>
        </p:nvSpPr>
        <p:spPr>
          <a:xfrm>
            <a:off x="914400" y="1447920"/>
            <a:ext cx="7772040" cy="4571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7772040" cy="4571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3792600" cy="4571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897080" y="1447920"/>
            <a:ext cx="3792600" cy="4571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subTitle"/>
          </p:nvPr>
        </p:nvSpPr>
        <p:spPr>
          <a:xfrm>
            <a:off x="914400" y="274680"/>
            <a:ext cx="77720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914400" y="383616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897080" y="1447920"/>
            <a:ext cx="3792600" cy="4571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3792600" cy="4571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897080" y="144792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897080" y="383616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897080" y="144792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914400" y="3836160"/>
            <a:ext cx="777204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777204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914400" y="3836160"/>
            <a:ext cx="777204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897080" y="144792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4897080" y="383616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914400" y="3836160"/>
            <a:ext cx="379260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914400" y="1447920"/>
            <a:ext cx="250236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3542400" y="1447920"/>
            <a:ext cx="250236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6170040" y="1447920"/>
            <a:ext cx="250236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6170040" y="3836160"/>
            <a:ext cx="250236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body"/>
          </p:nvPr>
        </p:nvSpPr>
        <p:spPr>
          <a:xfrm>
            <a:off x="3542400" y="3836160"/>
            <a:ext cx="250236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90" name="PlaceHolder 7"/>
          <p:cNvSpPr>
            <a:spLocks noGrp="1"/>
          </p:cNvSpPr>
          <p:nvPr>
            <p:ph type="body"/>
          </p:nvPr>
        </p:nvSpPr>
        <p:spPr>
          <a:xfrm>
            <a:off x="914400" y="3836160"/>
            <a:ext cx="2502360" cy="2180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 hidden="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CustomShape 2" hidden="1"/>
          <p:cNvSpPr/>
          <p:nvPr/>
        </p:nvSpPr>
        <p:spPr>
          <a:xfrm>
            <a:off x="64080" y="69840"/>
            <a:ext cx="9012960" cy="6693120"/>
          </a:xfrm>
          <a:prstGeom prst="roundRect">
            <a:avLst>
              <a:gd name="adj" fmla="val 4929"/>
            </a:avLst>
          </a:prstGeom>
          <a:ln w="6480">
            <a:solidFill>
              <a:schemeClr val="tx1">
                <a:alpha val="100000"/>
              </a:schemeClr>
            </a:solidFill>
            <a:round/>
          </a:ln>
          <a:effectLst>
            <a:outerShdw algn="t" blurRad="38100" dir="5400000" dist="25400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65160" y="69840"/>
            <a:ext cx="9012960" cy="6691680"/>
          </a:xfrm>
          <a:prstGeom prst="roundRect">
            <a:avLst>
              <a:gd name="adj" fmla="val 4929"/>
            </a:avLst>
          </a:prstGeom>
          <a:blipFill>
            <a:blip r:embed="rId3"/>
            <a:tile/>
          </a:blipFill>
          <a:ln w="6480">
            <a:solidFill>
              <a:schemeClr val="tx1">
                <a:alpha val="100000"/>
              </a:schemeClr>
            </a:solidFill>
            <a:round/>
          </a:ln>
          <a:effectLst>
            <a:outerShdw algn="t" blurRad="38100" dir="5400000" dist="25400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dt"/>
          </p:nvPr>
        </p:nvSpPr>
        <p:spPr>
          <a:xfrm>
            <a:off x="6172200" y="6191280"/>
            <a:ext cx="2476080" cy="475920"/>
          </a:xfrm>
          <a:prstGeom prst="rect">
            <a:avLst/>
          </a:prstGeom>
        </p:spPr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04784363-2C09-47DF-8FB0-30E1506EECF5}" type="datetime">
              <a:rPr b="0" lang="ru-RU" sz="14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15.2.18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ftr"/>
          </p:nvPr>
        </p:nvSpPr>
        <p:spPr>
          <a:xfrm>
            <a:off x="914400" y="6172200"/>
            <a:ext cx="3962160" cy="456840"/>
          </a:xfrm>
          <a:prstGeom prst="rect">
            <a:avLst/>
          </a:prstGeom>
        </p:spPr>
        <p:txBody>
          <a:bodyPr lIns="90000" rIns="90000" tIns="45000" bIns="45000" anchor="ctr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sldNum"/>
          </p:nvPr>
        </p:nvSpPr>
        <p:spPr>
          <a:xfrm>
            <a:off x="146160" y="6210360"/>
            <a:ext cx="456840" cy="456840"/>
          </a:xfrm>
          <a:prstGeom prst="rect">
            <a:avLst/>
          </a:prstGeom>
        </p:spPr>
        <p:txBody>
          <a:bodyPr lIns="0" rIns="0" tIns="0" bIns="0" anchor="ctr" anchorCtr="1"/>
          <a:p>
            <a:pPr algn="ctr">
              <a:lnSpc>
                <a:spcPct val="100000"/>
              </a:lnSpc>
            </a:pPr>
            <a:fld id="{EDE509B5-FFEC-4464-AFCB-AD0439C7921A}" type="slidenum">
              <a:rPr b="0" lang="ru-RU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CustomShape 8"/>
          <p:cNvSpPr/>
          <p:nvPr/>
        </p:nvSpPr>
        <p:spPr>
          <a:xfrm>
            <a:off x="63000" y="1449360"/>
            <a:ext cx="9021240" cy="152712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80">
            <a:noFill/>
          </a:ln>
          <a:effectLst>
            <a:outerShdw algn="t" blurRad="38100" dir="5400000" dist="25400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63000" y="1396800"/>
            <a:ext cx="9021240" cy="12024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80">
            <a:noFill/>
          </a:ln>
          <a:effectLst>
            <a:outerShdw algn="t" blurRad="38100" dir="5400000" dist="25400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63000" y="2976480"/>
            <a:ext cx="9021240" cy="110160"/>
          </a:xfrm>
          <a:prstGeom prst="rect">
            <a:avLst/>
          </a:prstGeom>
          <a:solidFill>
            <a:schemeClr val="accent5"/>
          </a:solidFill>
          <a:ln w="19080">
            <a:noFill/>
          </a:ln>
          <a:effectLst>
            <a:outerShdw algn="t" blurRad="38100" dir="5400000" dist="25400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" name="PlaceHolder 11"/>
          <p:cNvSpPr>
            <a:spLocks noGrp="1"/>
          </p:cNvSpPr>
          <p:nvPr>
            <p:ph type="title"/>
          </p:nvPr>
        </p:nvSpPr>
        <p:spPr>
          <a:xfrm>
            <a:off x="457200" y="1505880"/>
            <a:ext cx="8229240" cy="1469520"/>
          </a:xfrm>
          <a:prstGeom prst="rect">
            <a:avLst/>
          </a:prstGeom>
        </p:spPr>
        <p:txBody>
          <a:bodyPr lIns="90000" rIns="90000" tIns="45000" bIns="91440" anchor="ctr"/>
          <a:p>
            <a:pPr algn="ctr">
              <a:lnSpc>
                <a:spcPct val="100000"/>
              </a:lnSpc>
            </a:pPr>
            <a:r>
              <a:rPr b="0" lang="ru-RU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Образец заголовка</a:t>
            </a:r>
            <a:endParaRPr b="0" lang="ru-RU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11" name="PlaceHolder 1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Для правки структуры щёлкните мышью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CustomShape 2"/>
          <p:cNvSpPr/>
          <p:nvPr/>
        </p:nvSpPr>
        <p:spPr>
          <a:xfrm>
            <a:off x="64080" y="69840"/>
            <a:ext cx="9012960" cy="6693120"/>
          </a:xfrm>
          <a:prstGeom prst="roundRect">
            <a:avLst>
              <a:gd name="adj" fmla="val 4929"/>
            </a:avLst>
          </a:prstGeom>
          <a:ln w="6480">
            <a:solidFill>
              <a:schemeClr val="tx1">
                <a:alpha val="100000"/>
              </a:schemeClr>
            </a:solidFill>
            <a:round/>
          </a:ln>
          <a:effectLst>
            <a:outerShdw algn="t" blurRad="38100" dir="5400000" dist="25400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/>
        </p:style>
      </p:sp>
      <p:sp>
        <p:nvSpPr>
          <p:cNvPr id="50" name="PlaceHolder 3"/>
          <p:cNvSpPr>
            <a:spLocks noGrp="1"/>
          </p:cNvSpPr>
          <p:nvPr>
            <p:ph type="title"/>
          </p:nvPr>
        </p:nvSpPr>
        <p:spPr>
          <a:xfrm>
            <a:off x="914400" y="274680"/>
            <a:ext cx="7772040" cy="1142640"/>
          </a:xfrm>
          <a:prstGeom prst="rect">
            <a:avLst/>
          </a:prstGeom>
        </p:spPr>
        <p:txBody>
          <a:bodyPr lIns="90000" rIns="90000" tIns="45000" bIns="91440" anchor="b"/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Образец заголовка</a:t>
            </a:r>
            <a:endParaRPr b="0" lang="ru-RU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dt"/>
          </p:nvPr>
        </p:nvSpPr>
        <p:spPr>
          <a:xfrm>
            <a:off x="6172200" y="6191280"/>
            <a:ext cx="2476080" cy="475920"/>
          </a:xfrm>
          <a:prstGeom prst="rect">
            <a:avLst/>
          </a:prstGeom>
        </p:spPr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9AF3F9EF-48E0-4291-9394-8AFD7F01869F}" type="datetime">
              <a:rPr b="0" lang="ru-RU" sz="14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15.2.18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ftr"/>
          </p:nvPr>
        </p:nvSpPr>
        <p:spPr>
          <a:xfrm>
            <a:off x="914400" y="6172200"/>
            <a:ext cx="3962160" cy="456840"/>
          </a:xfrm>
          <a:prstGeom prst="rect">
            <a:avLst/>
          </a:prstGeom>
        </p:spPr>
        <p:txBody>
          <a:bodyPr lIns="90000" rIns="90000" tIns="45000" bIns="45000" anchor="ctr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sldNum"/>
          </p:nvPr>
        </p:nvSpPr>
        <p:spPr>
          <a:xfrm>
            <a:off x="146160" y="6210360"/>
            <a:ext cx="456840" cy="456840"/>
          </a:xfrm>
          <a:prstGeom prst="rect">
            <a:avLst/>
          </a:prstGeom>
        </p:spPr>
        <p:txBody>
          <a:bodyPr lIns="0" rIns="0" tIns="0" bIns="0" anchor="ctr" anchorCtr="1"/>
          <a:p>
            <a:pPr algn="ctr">
              <a:lnSpc>
                <a:spcPct val="100000"/>
              </a:lnSpc>
            </a:pPr>
            <a:fld id="{9DACDDE8-BC65-4B0B-8D82-430A31E249C8}" type="slidenum">
              <a:rPr b="0" lang="ru-RU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4" name="PlaceHolder 7"/>
          <p:cNvSpPr>
            <a:spLocks noGrp="1"/>
          </p:cNvSpPr>
          <p:nvPr>
            <p:ph type="body"/>
          </p:nvPr>
        </p:nvSpPr>
        <p:spPr>
          <a:xfrm>
            <a:off x="914400" y="1447920"/>
            <a:ext cx="7772040" cy="4571640"/>
          </a:xfrm>
          <a:prstGeom prst="rect">
            <a:avLst/>
          </a:prstGeom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Образец текста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lvl="1" marL="548640" indent="-228240">
              <a:lnSpc>
                <a:spcPct val="100000"/>
              </a:lnSpc>
              <a:spcBef>
                <a:spcPts val="371"/>
              </a:spcBef>
              <a:buClr>
                <a:srgbClr val="9b2d1f"/>
              </a:buClr>
              <a:buSzPct val="85000"/>
              <a:buFont typeface="Wingdings 2" charset="2"/>
              <a:buChar char="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lvl="2" marL="822960" indent="-228240">
              <a:lnSpc>
                <a:spcPct val="100000"/>
              </a:lnSpc>
              <a:spcBef>
                <a:spcPts val="371"/>
              </a:spcBef>
              <a:buClr>
                <a:srgbClr val="e5b1ab"/>
              </a:buClr>
              <a:buSzPct val="8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Третий уровень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lvl="3" marL="1097280" indent="-228240">
              <a:lnSpc>
                <a:spcPct val="100000"/>
              </a:lnSpc>
              <a:spcBef>
                <a:spcPts val="371"/>
              </a:spcBef>
              <a:buClr>
                <a:srgbClr val="a28e6a"/>
              </a:buClr>
              <a:buSzPct val="80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Четвертый уровень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lvl="4" marL="1371600" indent="-228240">
              <a:lnSpc>
                <a:spcPct val="100000"/>
              </a:lnSpc>
              <a:spcBef>
                <a:spcPts val="371"/>
              </a:spcBef>
              <a:buClr>
                <a:srgbClr val="a28e6a"/>
              </a:buClr>
              <a:buFont typeface="StarSymbol"/>
              <a:buChar char="o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Пятый уровень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1371600" y="4643280"/>
            <a:ext cx="7486200" cy="1428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  <a:spcBef>
                <a:spcPts val="581"/>
              </a:spcBef>
            </a:pPr>
            <a:r>
              <a:rPr b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Галеева</a:t>
            </a:r>
            <a:r>
              <a:rPr b="1" lang="ru-RU" sz="26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И.Ш., зав. НМС ИМО УО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457200" y="1505880"/>
            <a:ext cx="8229240" cy="1469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Программа смыслового чтения на уроках родной ( русской литературы)</a:t>
            </a:r>
            <a:endParaRPr b="0" lang="ru-RU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914400" y="2746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/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Программа </a:t>
            </a:r>
            <a:endParaRPr b="0" lang="ru-RU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914400" y="1447920"/>
            <a:ext cx="777204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Современное общество является информационным обществом и очень важно научить школьников критически воспринимать поступаю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 </a:t>
            </a: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щую к ним информацию.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Единицей информации является текст – по сути, законченное, устное, письменное, мысленное высказывание. 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Умение грамотно работать с текстом является одним из основополагающих умений для человека.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Развитие культуры чтения находится в числе приоритетных направлений реализации стандартов нового поколения. 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>
              <a:lnSpc>
                <a:spcPct val="100000"/>
              </a:lnSpc>
              <a:spcBef>
                <a:spcPts val="581"/>
              </a:spcBef>
            </a:pP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914400" y="0"/>
            <a:ext cx="7772040" cy="1356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>
            <a:normAutofit/>
          </a:bodyPr>
          <a:p>
            <a:pPr algn="ctr">
              <a:lnSpc>
                <a:spcPct val="100000"/>
              </a:lnSpc>
            </a:pPr>
            <a:br/>
            <a:br/>
            <a:br/>
            <a:br/>
            <a:br/>
            <a:r>
              <a:rPr b="1" lang="ru-RU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Междисциплинарная программа «Основы смыслового чтения и работа с текстом»  - обязательный компонент основной       образовательной программы школы. </a:t>
            </a:r>
            <a:br/>
            <a:endParaRPr b="0" lang="ru-RU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457200" y="1214280"/>
            <a:ext cx="8229240" cy="4911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Междисциплинарная программа должна обеспечить формирование 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  </a:t>
            </a: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смыслового чтения на содержании учебного. Данная программа дает возможность формировать все группы УУД. 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 </a:t>
            </a: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Цель программы: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</a:t>
            </a: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формирование навыков смыслового чтения и работы с содержащейся в текстах информацией; развитие личностных и ценностно-смысловых компетенций через работу над смыслом текста; вызов интереса к языковым средствам, которые используются авторами, чтобы усилить действенность высказывания, помочь ученикам овладеть ими на практике. 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Задачи: 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1. Научить осознанному чтению литературных, учебных , научно-познавательных текстов и инструкций, соответствующих возрасту. 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2. Сформировать элементарные навыки чтения информации, представленной в 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наглядно-символической форме. 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3. Обучить навыкам работы с текстами, содержащими рисунки, таблицы, 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диаграммы, схемы. 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4. Создать условия для овладения системой познавательных, регулятивных и 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коммуникативных учебных действий. 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>
              <a:lnSpc>
                <a:spcPct val="100000"/>
              </a:lnSpc>
              <a:spcBef>
                <a:spcPts val="581"/>
              </a:spcBef>
            </a:pP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914400" y="214200"/>
            <a:ext cx="7772040" cy="713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>
            <a:norm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Ключевые понятия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98" name="TextShape 2"/>
          <p:cNvSpPr txBox="1"/>
          <p:nvPr/>
        </p:nvSpPr>
        <p:spPr>
          <a:xfrm>
            <a:off x="457200" y="1000080"/>
            <a:ext cx="8229240" cy="5125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Познавательные универсальные учебные действия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: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20000"/>
              </a:lnSpc>
              <a:spcBef>
                <a:spcPts val="581"/>
              </a:spcBef>
            </a:pP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 </a:t>
            </a: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 понимание, 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20000"/>
              </a:lnSpc>
              <a:spcBef>
                <a:spcPts val="581"/>
              </a:spcBef>
            </a:pP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</a:t>
            </a: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 теоретическое исследование, 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20000"/>
              </a:lnSpc>
              <a:spcBef>
                <a:spcPts val="581"/>
              </a:spcBef>
            </a:pP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  </a:t>
            </a: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сравнение. 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Регулятивные универсальные учебные действия: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  </a:t>
            </a:r>
            <a:r>
              <a:rPr b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</a:t>
            </a: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целеполагание, 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  </a:t>
            </a: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оценивание, 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 </a:t>
            </a: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 рефлексия. 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Коммуникативные универсальные учебных действия: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</a:t>
            </a: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передача информации, 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  </a:t>
            </a: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-предметное содержание, 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 </a:t>
            </a: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учет позиции партнера. 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i="1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457200" y="274680"/>
            <a:ext cx="8229240" cy="796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>
            <a:norm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Планируемые результаты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100" name="TextShape 2"/>
          <p:cNvSpPr txBox="1"/>
          <p:nvPr/>
        </p:nvSpPr>
        <p:spPr>
          <a:xfrm>
            <a:off x="457200" y="1071720"/>
            <a:ext cx="8229240" cy="5054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Предметные результаты обучения</a:t>
            </a:r>
            <a:r>
              <a:rPr b="1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: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• 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совершенствование </a:t>
            </a:r>
            <a:r>
              <a:rPr b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техники чтения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;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• 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овладение </a:t>
            </a:r>
            <a:r>
              <a:rPr b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различными видами и типами чтения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: ознакомительным, изучающим, просмотровым, поисковым и выборочным; выразительным чтением; коммуникативным чтением вслух и про себя; учебным и самостоятельным чтением;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• 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овладение основными </a:t>
            </a:r>
            <a:r>
              <a:rPr b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стратегиями чтения 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художественных и других видов текстов;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• 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выбор стратегии чтения, отвечающей конкретной учебной задаче.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>
              <a:lnSpc>
                <a:spcPct val="100000"/>
              </a:lnSpc>
              <a:spcBef>
                <a:spcPts val="581"/>
              </a:spcBef>
            </a:pP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642960" y="0"/>
            <a:ext cx="8072280" cy="939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>
            <a:normAutofit/>
          </a:bodyPr>
          <a:p>
            <a:pPr algn="ctr">
              <a:lnSpc>
                <a:spcPct val="100000"/>
              </a:lnSpc>
            </a:pPr>
            <a:br/>
            <a:br/>
            <a:br/>
            <a:br/>
            <a:br/>
            <a:br/>
            <a:r>
              <a:rPr b="1" lang="ru-RU" sz="40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 </a:t>
            </a:r>
            <a:br/>
            <a:r>
              <a:rPr b="1" lang="ru-RU" sz="27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На этапе поиска информации и понимания прочитанного</a:t>
            </a:r>
            <a:endParaRPr b="0" lang="ru-RU" sz="27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102" name="TextShape 2"/>
          <p:cNvSpPr txBox="1"/>
          <p:nvPr/>
        </p:nvSpPr>
        <p:spPr>
          <a:xfrm>
            <a:off x="457200" y="857160"/>
            <a:ext cx="8229240" cy="5571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 algn="just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ориентироваться в содержании текста и понимать его целостный смысл: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определять главную тему, общую цель или назначение текста;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выбирать из текста или придумать заголовок, соответствующий содержанию  и общему смыслу текста;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предвосхищать содержание текста по заголовку и с опорой на предыдущий опыт;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объяснять порядок частей, содержащихся в тексте;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обнаруживать соответствие между частью текста и его общей идеей, сформулированной вопросом,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находить в тексте требуемую информацию (пробегать текст глазами),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решать учебно-познавательные и учебно-практические задачи, требующие полного и критического понимания текста: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выделять не только главную, но и избыточную информацию;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сопоставлять разные точки зрения и разные источники информации по  заданной теме;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-выполнять смысловое свёртывание выделенных фактов  и мыслей;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-формировать на основе текста систему аргументов (доводов) для  обоснования определённой позиции;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 algn="just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-понимать душевное состояние персонажей текста, сопереживать им.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>
              <a:lnSpc>
                <a:spcPct val="100000"/>
              </a:lnSpc>
              <a:spcBef>
                <a:spcPts val="581"/>
              </a:spcBef>
            </a:pP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914400" y="274680"/>
            <a:ext cx="7772040" cy="867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На этапе преобразования и интерпретации информац</a:t>
            </a:r>
            <a:r>
              <a:rPr b="1" lang="ru-RU" sz="24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ии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104" name="TextShape 2"/>
          <p:cNvSpPr txBox="1"/>
          <p:nvPr/>
        </p:nvSpPr>
        <p:spPr>
          <a:xfrm>
            <a:off x="457200" y="1143000"/>
            <a:ext cx="8229240" cy="4982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структурировать текст, используя нумерацию страниц, списки, ссылки, оглавление; проводить проверку правописания; использовать в тексте таблицы, изображения;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преобразовывать текст, используя новые формы представления информации: формулы, графики, диаграммы, таблицы (в том числе динамические, электронные, в частности в практических задачах), переходить от одного представления данных к другому;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интерпретировать текст: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-сравнивать и противопоставлять заключённую в текст е информацию разного характера;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обнаруживать в тексте доводы в подтверждение выдвинутых тезисов;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делать выводы из сформулированных посылок;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  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выводить заключение о намерении автора или главной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мысли текста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>
              <a:lnSpc>
                <a:spcPct val="100000"/>
              </a:lnSpc>
              <a:spcBef>
                <a:spcPts val="581"/>
              </a:spcBef>
            </a:pP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457200" y="274680"/>
            <a:ext cx="8229240" cy="653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>
            <a:norm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Оценивая информацию 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106" name="TextShape 2"/>
          <p:cNvSpPr txBox="1"/>
          <p:nvPr/>
        </p:nvSpPr>
        <p:spPr>
          <a:xfrm>
            <a:off x="457200" y="1285920"/>
            <a:ext cx="8229240" cy="4839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откликаться на содержание текста: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связывать информацию, обнаруженную в тексте, со знаниями из других источников;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оценивать утверждения, сделанные в тексте, исходя из своих представлений о мире;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находить доводы в защиту своей точки зрения;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откликаться на форму текста: оценивать не только содержание текста, но и его форму, а в целом — мастерство его исполнения;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на основе имеющихся знаний, жизненного опыта подвергать сомнению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достоверность имеющейся информации, обнаруживать недостоверность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получаемой информации, пробелы в информации и находить пути восполнения этих пробелов;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в процессе работы с одним или несколькими источниками выявлять содержащуюся в них противоречивую, конфликтную информацию;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-  использовать полученный опыт восприятия информационных объектов для обогащения чувственного опыта, высказывать оценочные суждения и свою точку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зрения о полученном сообщении (прочитанном тексте).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>
              <a:lnSpc>
                <a:spcPct val="100000"/>
              </a:lnSpc>
              <a:spcBef>
                <a:spcPts val="581"/>
              </a:spcBef>
            </a:pP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457200" y="274680"/>
            <a:ext cx="8229240" cy="725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>
            <a:norm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Виды текстовой информации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108" name="TextShape 2"/>
          <p:cNvSpPr txBox="1"/>
          <p:nvPr/>
        </p:nvSpPr>
        <p:spPr>
          <a:xfrm>
            <a:off x="457200" y="1285920"/>
            <a:ext cx="8229240" cy="4839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Понимание текста – это вычитывание разных видов текстовой информации: фактуальной, подтекстовой, концептуальной.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Фактуальную информацию составляет описание событий, героев, места и времени действия и т.д.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Подтекстовая информация напрямую не выражена в словах. Она содержится в текстовых «скважинах» (пропусках, которые читатель заполняет, опираясь на имеющиеся знания, опыт), в словах-образах (художественных средствах, терминах) и т.д.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Под концептуальной информацией понимается система взглядов, мыслей и чувств автора, которые он отражает в тексте, рассчитывая на ее восприятие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642960" y="274680"/>
            <a:ext cx="7857720" cy="867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>
            <a:norm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СХЕМА УРОВНЕЙ ГРАМОТНОСТИ ЧТЕНИЯ 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graphicFrame>
        <p:nvGraphicFramePr>
          <p:cNvPr id="110" name="Table 2"/>
          <p:cNvGraphicFramePr/>
          <p:nvPr/>
        </p:nvGraphicFramePr>
        <p:xfrm>
          <a:off x="457200" y="1285920"/>
          <a:ext cx="8020800" cy="3871080"/>
        </p:xfrm>
        <a:graphic>
          <a:graphicData uri="http://schemas.openxmlformats.org/drawingml/2006/table">
            <a:tbl>
              <a:tblPr/>
              <a:tblGrid>
                <a:gridCol w="2614320"/>
                <a:gridCol w="2500200"/>
                <a:gridCol w="2906280"/>
              </a:tblGrid>
              <a:tr h="413640">
                <a:tc gridSpan="3"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Первый уровень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4817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17348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Найти один или более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независимый отрывок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явно выраженной в тексте информации по простому критерию.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Распознать главную идею  или авторские намерения в тексте, когда требуемая информация в нем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общеизвестна.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Установить простые связи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между информацией в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тексте и общими,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повседневными знаниями.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</a:tr>
              <a:tr h="1030680">
                <a:tc gridSpan="3"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Сплошные тексты: определить основную идею текста, используя заголовки частей текста или выделяющие их обозначения, либо найти явно выраженную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информацию в короткой части текста.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e8e7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1265400">
                <a:tc gridSpan="3"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Несплошные тексты: найти отдельные части явно выраженной информации на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одной простой карте, которая включает в себя небольшой по объему текст в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несколько слов или фраз.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914400" y="2746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graphicFrame>
        <p:nvGraphicFramePr>
          <p:cNvPr id="112" name="Table 2"/>
          <p:cNvGraphicFramePr/>
          <p:nvPr/>
        </p:nvGraphicFramePr>
        <p:xfrm>
          <a:off x="457200" y="285840"/>
          <a:ext cx="8229240" cy="5643360"/>
        </p:xfrm>
        <a:graphic>
          <a:graphicData uri="http://schemas.openxmlformats.org/drawingml/2006/table">
            <a:tbl>
              <a:tblPr/>
              <a:tblGrid>
                <a:gridCol w="2400120"/>
                <a:gridCol w="3085920"/>
                <a:gridCol w="2743200"/>
              </a:tblGrid>
              <a:tr h="413640">
                <a:tc gridSpan="3"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Второй уровень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4817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40716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Найти один или несколько отрывков информации.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Работать с противоречивой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информацией.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Определять главную мысль, понимать связи, формировать, применять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простые категории или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истолковывать значения в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ограниченной части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текста, когда информация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малоизвестна и требуется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сделать простые выводы.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Делать сравнения или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устанавливать связи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между текстом 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внешними знаниями либо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объяснять особенности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текста, основываясь на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собственном опыте 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отношениях.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</a:tr>
              <a:tr h="1683720">
                <a:tc gridSpan="3"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Сплошные тексты: найти, или интерпретировать, или обобщить информацию из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различных частей текста либо текстов с целью определить намерения автора, следуя логическим связям внутри части текста.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e8e7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1153080">
                <a:tc gridSpan="3"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Несплошные тексты: продемонстрировать понимание явно выраженной структуры визуального изображения информации, либо объединить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небольшие части информации из графика или таблицы.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914400" y="2746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graphicFrame>
        <p:nvGraphicFramePr>
          <p:cNvPr id="114" name="Table 2"/>
          <p:cNvGraphicFramePr/>
          <p:nvPr/>
        </p:nvGraphicFramePr>
        <p:xfrm>
          <a:off x="457200" y="285840"/>
          <a:ext cx="8229240" cy="5571720"/>
        </p:xfrm>
        <a:graphic>
          <a:graphicData uri="http://schemas.openxmlformats.org/drawingml/2006/table">
            <a:tbl>
              <a:tblPr/>
              <a:tblGrid>
                <a:gridCol w="2328840"/>
                <a:gridCol w="2571480"/>
                <a:gridCol w="3328920"/>
              </a:tblGrid>
              <a:tr h="816480">
                <a:tc gridSpan="3"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Третий уровень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4817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29084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Найти и в некоторых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случаях распознать связи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между отрывками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информации.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Работать с известной, но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противоречивой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информацией.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Объединить несколько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частей текста для того,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чтобы определить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главную мысль, объяснить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связи и истолковать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значения слов и смысл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фраз.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Делать сравнения или устанавливать связи, давать объяснения или оценивать особенности текста. Демонстрировать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точное понимание текста в связи с известными, знаниями,противопоставлять или классифицировать части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информации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</a:tr>
              <a:tr h="1051200">
                <a:tc gridSpan="3"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Сплошные тексты: найти, интерпретировать или оценивать информацию, используя особенности организации текста, если они имеются, следуя явно или неявно выраженным логическим связям.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e8e7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795960">
                <a:tc gridSpan="3"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Несплошные тексты: рассмотреть информацию, данную в нескольких различных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формах, в их взаимосвязи и сделать на этой основе вывод.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914400" y="2746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graphicFrame>
        <p:nvGraphicFramePr>
          <p:cNvPr id="116" name="Table 2"/>
          <p:cNvGraphicFramePr/>
          <p:nvPr/>
        </p:nvGraphicFramePr>
        <p:xfrm>
          <a:off x="457200" y="71280"/>
          <a:ext cx="8329320" cy="6071760"/>
        </p:xfrm>
        <a:graphic>
          <a:graphicData uri="http://schemas.openxmlformats.org/drawingml/2006/table">
            <a:tbl>
              <a:tblPr/>
              <a:tblGrid>
                <a:gridCol w="2776320"/>
                <a:gridCol w="2776320"/>
                <a:gridCol w="2776680"/>
              </a:tblGrid>
              <a:tr h="413640">
                <a:tc gridSpan="3"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Четвёртый уровень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4817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45820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Найти и установить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Возможную последовательность или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комбинацию отрывков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глубоко скрытой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информации, каждая часть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которой может отвечать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Множественным критериям в тексте с неизвестным контекстом или формой. Сделать  вывод о том, какая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информация в тексте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необходима  для выполнения задания.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Использовать глубокие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идеи, заложенные в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тексте, для понимания и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применения категорий в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незнакомом контексте.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Истолковывать разделы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текста, беря в расчёт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понимание текста в целом.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Работать с идеями,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которые противоречат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ожиданиям и сформированы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в негативном контексте.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Использовать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академические и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общеизвестные знания для выдвижения гипотез или критической оценки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текста.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Демонстрировать точное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понимание длинных и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сложных текстов.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</a:tr>
              <a:tr h="2234880">
                <a:tc gridSpan="3"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Сплошные тексты: следуя лингвистическим или тематическим связям различных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частей текста; найти, интерпретировать или оценивать неявно выраженную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информацию либо сделать выводы философского характера.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Несплошные тексты: найти отдельные части информации и сравнить или обобщить их.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e8e7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428760">
                <a:tc gridSpan="3"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914400" y="2746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graphicFrame>
        <p:nvGraphicFramePr>
          <p:cNvPr id="118" name="Table 2"/>
          <p:cNvGraphicFramePr/>
          <p:nvPr/>
        </p:nvGraphicFramePr>
        <p:xfrm>
          <a:off x="500040" y="79560"/>
          <a:ext cx="8229240" cy="559944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3640">
                <a:tc gridSpan="3"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Пятый уровень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4817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6224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Работа с информацией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Интерпретация текста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Рефлексия и оценка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</a:tr>
              <a:tr h="52556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Найти и установить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последовательность или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комбинацию фрагментов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текста глубоко скрытой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информации, часть которой может быть  задана вне основного текста.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Сделать вывод о том,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какая информация в тексте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Необходима для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выполнения задания.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Работать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с правдоподобной и/или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достаточно объемной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информацией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e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Истолковать знания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нюансов языка либо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продемонстрировать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полное понимание текста и всех его деталей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e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Критически оценивать или выдвигать гипотезы на основе специальных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знаний. Работать с понятиями, которые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противоположны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ожиданиям, основываясь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на глубоком понимании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длинных или сложных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текстов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e8e7"/>
                    </a:solidFill>
                  </a:tcPr>
                </a:tc>
              </a:tr>
              <a:tr h="1296000">
                <a:tc gridSpan="3"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Сплошные тексты: выявить связь отдельных частей тек ста с темой или основной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мыслью, работая с противоречивыми текстами, структура изложения которых не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очевидна или явно не обозначе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9" name="Table 3"/>
          <p:cNvGraphicFramePr/>
          <p:nvPr/>
        </p:nvGraphicFramePr>
        <p:xfrm>
          <a:off x="571320" y="4857840"/>
          <a:ext cx="8214840" cy="1285560"/>
        </p:xfrm>
        <a:graphic>
          <a:graphicData uri="http://schemas.openxmlformats.org/drawingml/2006/table">
            <a:tbl>
              <a:tblPr/>
              <a:tblGrid>
                <a:gridCol w="8215200"/>
              </a:tblGrid>
              <a:tr h="20876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 </a:t>
                      </a: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Несплошные тексты: установить характер связи частей информации, которая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представлена в виде графиков, таблиц, диаграмм и пр., и может быть длинной и детализированной, иногда используя информацию, внешнюю по отношению к основной. Читатель должен обнаружить, что для полного понимания данного текста требуется использовать различные элементы этого же текста, например, сноски.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4817"/>
                    </a:solidFill>
                  </a:tcPr>
                </a:tc>
              </a:tr>
            </a:tbl>
          </a:graphicData>
        </a:graphic>
      </p:graphicFrame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914400" y="274680"/>
            <a:ext cx="7772040" cy="582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>
            <a:norm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Мониторинг читательской грамотности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graphicFrame>
        <p:nvGraphicFramePr>
          <p:cNvPr id="121" name="Table 2"/>
          <p:cNvGraphicFramePr/>
          <p:nvPr/>
        </p:nvGraphicFramePr>
        <p:xfrm>
          <a:off x="428760" y="1000080"/>
          <a:ext cx="8229240" cy="4928760"/>
        </p:xfrm>
        <a:graphic>
          <a:graphicData uri="http://schemas.openxmlformats.org/drawingml/2006/table">
            <a:tbl>
              <a:tblPr/>
              <a:tblGrid>
                <a:gridCol w="2257200"/>
                <a:gridCol w="5972040"/>
              </a:tblGrid>
              <a:tr h="15174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1 уровень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481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Выполнение самых простых заданий: нахождение в текс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те самой простой информации, заданной в явном виде, определение основной  темы или идеи текста.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4817"/>
                    </a:solidFill>
                  </a:tcPr>
                </a:tc>
              </a:tr>
              <a:tr h="15001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2 уровень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Нахождение информации, сформулированной в явном виде, способность делать простой вывод на основе прочитанного, выявлять смысл основных частей текста, высказывать свою точку зрения, обосновав её фрагментами из текста.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</a:tr>
              <a:tr h="10306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3 уровень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e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Обобщение информации, соотнесение текста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со своим жизненным опытом, понимание информации, заданной в неявном виде.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e8e7"/>
                    </a:solidFill>
                  </a:tcPr>
                </a:tc>
              </a:tr>
              <a:tr h="79596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4 уровень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Комплексные задания к текстам, критический анализ текста.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cfcc"/>
                    </a:solidFill>
                  </a:tcPr>
                </a:tc>
              </a:tr>
              <a:tr h="10306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5 уровень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e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Perpetua"/>
                        </a:rPr>
                        <a:t>Полное понимание текста: нахождение информации; интерпретация и рефлексия на содержание текста, его форму и их оценка. 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e8e7"/>
                    </a:solidFill>
                  </a:tcPr>
                </a:tc>
              </a:tr>
            </a:tbl>
          </a:graphicData>
        </a:graphic>
      </p:graphicFrame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457200" y="274680"/>
            <a:ext cx="8229240" cy="796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>
            <a:norm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Инструментарий для учителя – таксономия Б.Блума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123" name="TextShape 2"/>
          <p:cNvSpPr txBox="1"/>
          <p:nvPr/>
        </p:nvSpPr>
        <p:spPr>
          <a:xfrm>
            <a:off x="457200" y="1000080"/>
            <a:ext cx="8229240" cy="5125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1 уровень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предполагает воспроизведение пройденного материала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(учитель формулирует задания с использованием глаголов: дать определение, повторить, перечислить, вспомнить, назвать).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2 уровень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–это умение передать новую информацию своим словами, высказать предположение о дальнейшем ходе событий (в формулировании задач должны быть использованы глаголы: обсудить, описать, переформулировать, объяснить).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3 уровень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демонстрирует умение использования изученного  материала в конкретныхусловиях и новых ситуациях (интерпретировать, использовать, применить, инсценировать, проиллюстрировать, разработать).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4 уровень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выявляет умение распознать, соотнести, выделить частности – здесьзадания звучат по-другому: различить, оценить, проанализировать, проверить, сопоставить, обследовать и т.д. 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5 уровень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– умение комбинировать элементы, чтобы получить целое (глаголы для формулирования заданий:предположить, разработать,систематизировать, организовать, подготовить и т.д.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</a:pP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6 уровень </a:t>
            </a:r>
            <a:r>
              <a:rPr b="0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– умение оценивать, переосмысливать, создавать своё на основе полученной информации (учитель формулирует задания с использованием глаголов:оценить, сравнить, сделать вывод, объяснить, обосновать,подытожить), причём задания на знание, понимание и применение позволяют говорить о низком уровнесфор­ми­рованности мышления, а задания на анализ, синтез и оценку направлены на выявление  высокого уровня мышления.</a:t>
            </a: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>
              <a:lnSpc>
                <a:spcPct val="100000"/>
              </a:lnSpc>
              <a:spcBef>
                <a:spcPts val="581"/>
              </a:spcBef>
            </a:pPr>
            <a:endParaRPr b="0" lang="ru-RU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914400" y="2746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91440" anchor="b">
            <a:norm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696464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Технология «Стратегиальный подход к обучению чтению» Н.Н.Сметанниковой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  <p:sp>
        <p:nvSpPr>
          <p:cNvPr id="125" name="TextShape 2"/>
          <p:cNvSpPr txBox="1"/>
          <p:nvPr/>
        </p:nvSpPr>
        <p:spPr>
          <a:xfrm>
            <a:off x="457200" y="1357200"/>
            <a:ext cx="8229240" cy="4768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К наиболее распространённым стратегиям относятся: «Мозговой штурм», «Глоссарий»,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«Ориентиры предвосхищения содержания текста», «Вопросы для припоминания», «Рассечение вопроса»,»Предваряющие вопросы»,»Иллюстрации содержания», «Батареи вопросов,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Стратегия сжатия текста (G-S-R) Работа с таблицей З-Х-У и ее модификацией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Стратегия INSERT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Граф-схемы разных типов текстов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Чтение с вопросами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Чтение с ведением записей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Понятие и его определение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 marL="274320" indent="-273960">
              <a:lnSpc>
                <a:spcPct val="100000"/>
              </a:lnSpc>
              <a:spcBef>
                <a:spcPts val="581"/>
              </a:spcBef>
              <a:buClr>
                <a:srgbClr val="d34817"/>
              </a:buClr>
              <a:buSzPct val="85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Стратегия «Где ответ?» (Q-A-R)....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  <a:p>
            <a:pPr>
              <a:lnSpc>
                <a:spcPct val="100000"/>
              </a:lnSpc>
              <a:spcBef>
                <a:spcPts val="581"/>
              </a:spcBef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352</TotalTime>
  <Application>LibreOffice/5.3.3.2$Windows_X86_64 LibreOffice_project/3d9a8b4b4e538a85e0782bd6c2d430bafe583448</Application>
  <Words>1962</Words>
  <Paragraphs>240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2017-11-27T08:09:42Z</dcterms:created>
  <dc:creator>User</dc:creator>
  <dc:description/>
  <dc:language>ru-RU</dc:language>
  <cp:lastModifiedBy>User</cp:lastModifiedBy>
  <dcterms:modified xsi:type="dcterms:W3CDTF">2017-11-29T08:52:13Z</dcterms:modified>
  <cp:revision>49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17</vt:i4>
  </property>
</Properties>
</file>